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Condense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Condense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7" Type="http://schemas.openxmlformats.org/officeDocument/2006/relationships/font" Target="fonts/RobotoCondense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ecbdbef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ecbdbe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ecbdbeff1_0_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ecd140de9_0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ecd140de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ecd140de9_0_40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ecd140de9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ecd140de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ecd140de9_0_93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ecd140de9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ecd140de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ecd140de9_0_7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ecef0ecb4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ecef0ecb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ecef0ecb4_0_7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ecef0ecb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ecef0ec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ecef0ecb4_0_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ecef0ecb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ecef0ecb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ecef0ecb4_0_2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cd140de9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ecd140de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ecd140de9_0_29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ecd140de9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ecd140de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ecd140de9_0_306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cd140de9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ecd140de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ecd140de9_0_4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ecd140de9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ecd140d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ecd140de9_0_8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ecd140de9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ecd140de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ecd140de9_0_115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cd140de9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ecd140de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ecd140de9_0_17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cef0ecb4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ecef0ecb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ecef0ecb4_0_38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cd140de9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ecd140de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ecd140de9_0_24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cd140de9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ecd140de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ecd140de9_0_207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cd140de9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ecd140de9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ecd140de9_0_354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b="0" i="0" lang="en" sz="1200" u="none" cap="none" strike="noStrike"/>
              <a:t> </a:t>
            </a:r>
            <a:endParaRPr b="0" i="0" sz="12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1017998" cy="64621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2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7884368" y="4891587"/>
            <a:ext cx="1036916" cy="229108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5" name="Google Shape;85;p22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86" name="Google Shape;86;p22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87" name="Google Shape;87;p22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2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" name="Google Shape;89;p22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11.gif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10.gif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hyperlink" Target="http://rogerdudler.github.io/git-guide/" TargetMode="External"/><Relationship Id="rId6" Type="http://schemas.openxmlformats.org/officeDocument/2006/relationships/hyperlink" Target="https://marklodato.github.io/visual-git-guide/index-en.html" TargetMode="External"/><Relationship Id="rId7" Type="http://schemas.openxmlformats.org/officeDocument/2006/relationships/hyperlink" Target="https://guides.github.com/introduction/git-handbook/" TargetMode="External"/><Relationship Id="rId8" Type="http://schemas.openxmlformats.org/officeDocument/2006/relationships/hyperlink" Target="https://www.atlassian.com/git/tutorials/learn-git-with-bitbucket-clou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gif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3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3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97" name="Google Shape;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Bootcamp 2018</a:t>
            </a:r>
            <a:endParaRPr/>
          </a:p>
        </p:txBody>
      </p:sp>
      <p:sp>
        <p:nvSpPr>
          <p:cNvPr id="99" name="Google Shape;99;p2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2400" lvl="0" marL="3429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 2: </a:t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050" y="2906950"/>
            <a:ext cx="1338300" cy="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2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2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404725" y="778225"/>
            <a:ext cx="3855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Pull Request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35025" y="1489225"/>
            <a:ext cx="632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Propose and collaborate </a:t>
            </a:r>
            <a:r>
              <a:rPr lang="en"/>
              <a:t>on changes to a repository branch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535025" y="1794025"/>
            <a:ext cx="719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Code review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Approve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Request changes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535025" y="2430025"/>
            <a:ext cx="5920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</a:t>
            </a:r>
            <a:r>
              <a:rPr lang="en"/>
              <a:t>erge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3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33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Benefits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58825" y="1870225"/>
            <a:ext cx="76818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Security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Files content and relations between them secured with SHA1 hashing algorithm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458825" y="2566825"/>
            <a:ext cx="75684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Flexibility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for nonlinear development workflows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Efficient in any project regardless of its size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458825" y="1489225"/>
            <a:ext cx="768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Open Source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34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34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Benefits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458825" y="1489225"/>
            <a:ext cx="58131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Full access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every file, branch and iteration of a project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and self-contained history of changes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7112" y="2571750"/>
            <a:ext cx="2168925" cy="21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35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p35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Benefits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58825" y="1489225"/>
            <a:ext cx="7681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Simple and powerful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458825" y="1514425"/>
            <a:ext cx="750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Be careful!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6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36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023" y="1234673"/>
            <a:ext cx="3701975" cy="3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7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37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Challenge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82625" y="1565425"/>
            <a:ext cx="43608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Create a PR against </a:t>
            </a:r>
            <a:r>
              <a:rPr i="1" lang="en"/>
              <a:t>master</a:t>
            </a:r>
            <a:r>
              <a:rPr lang="en"/>
              <a:t> branch to include your </a:t>
            </a:r>
            <a:r>
              <a:rPr lang="en"/>
              <a:t>g</a:t>
            </a:r>
            <a:r>
              <a:rPr lang="en"/>
              <a:t>roup name and members in the </a:t>
            </a:r>
            <a:r>
              <a:rPr i="1" lang="en"/>
              <a:t>README.md </a:t>
            </a:r>
            <a:r>
              <a:rPr lang="en"/>
              <a:t>f</a:t>
            </a:r>
            <a:r>
              <a:rPr lang="en"/>
              <a:t>ile. The PR must not have any conflicts.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200" y="1718150"/>
            <a:ext cx="3290600" cy="24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8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38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Bibliography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458825" y="1489225"/>
            <a:ext cx="7681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http://rogerdudler.github.io/git-guide/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https://marklodato.github.io/visual-git-guide/index-en.html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https://guides.github.com/introduction/git-handbook/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https://www.atlassian.com/git/tutorials/learn-git-with-bitbucket-cloud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4" name="Google Shape;32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9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39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2" name="Google Shape;3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/>
        </p:nvSpPr>
        <p:spPr>
          <a:xfrm>
            <a:off x="1629625" y="1899325"/>
            <a:ext cx="5874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Condensed"/>
                <a:ea typeface="Roboto Condensed"/>
                <a:cs typeface="Roboto Condensed"/>
                <a:sym typeface="Roboto Condensed"/>
              </a:rPr>
              <a:t>Any questions?</a:t>
            </a:r>
            <a:endParaRPr sz="7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4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4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 txBox="1"/>
          <p:nvPr/>
        </p:nvSpPr>
        <p:spPr>
          <a:xfrm>
            <a:off x="404725" y="778225"/>
            <a:ext cx="344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What is Git?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535025" y="1489225"/>
            <a:ext cx="355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Distributed Version Control System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4"/>
          <p:cNvSpPr txBox="1"/>
          <p:nvPr/>
        </p:nvSpPr>
        <p:spPr>
          <a:xfrm>
            <a:off x="535025" y="1794025"/>
            <a:ext cx="597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 facto standard (others: SVN, Mercurial)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4"/>
          <p:cNvSpPr txBox="1"/>
          <p:nvPr/>
        </p:nvSpPr>
        <p:spPr>
          <a:xfrm>
            <a:off x="535025" y="2098825"/>
            <a:ext cx="597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Developed in 2005 by Linus Torvalds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5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5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/>
          <p:nvPr/>
        </p:nvSpPr>
        <p:spPr>
          <a:xfrm>
            <a:off x="404725" y="778225"/>
            <a:ext cx="3742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How does it work?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3" name="Google Shape;123;p25"/>
          <p:cNvSpPr txBox="1"/>
          <p:nvPr/>
        </p:nvSpPr>
        <p:spPr>
          <a:xfrm>
            <a:off x="382625" y="1565425"/>
            <a:ext cx="2169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Repository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24" name="Google Shape;124;p25"/>
          <p:cNvSpPr txBox="1"/>
          <p:nvPr/>
        </p:nvSpPr>
        <p:spPr>
          <a:xfrm>
            <a:off x="462875" y="1901100"/>
            <a:ext cx="5425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Collection of files and folders associated with a project</a:t>
            </a:r>
            <a:endParaRPr i="1"/>
          </a:p>
        </p:txBody>
      </p:sp>
      <p:sp>
        <p:nvSpPr>
          <p:cNvPr id="125" name="Google Shape;125;p25"/>
          <p:cNvSpPr txBox="1"/>
          <p:nvPr/>
        </p:nvSpPr>
        <p:spPr>
          <a:xfrm>
            <a:off x="462875" y="2205900"/>
            <a:ext cx="5425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these along with their revision history → </a:t>
            </a:r>
            <a:r>
              <a:rPr i="1" lang="en"/>
              <a:t>git log</a:t>
            </a:r>
            <a:endParaRPr i="1"/>
          </a:p>
        </p:txBody>
      </p:sp>
      <p:sp>
        <p:nvSpPr>
          <p:cNvPr id="126" name="Google Shape;126;p25"/>
          <p:cNvSpPr txBox="1"/>
          <p:nvPr/>
        </p:nvSpPr>
        <p:spPr>
          <a:xfrm>
            <a:off x="462875" y="2510700"/>
            <a:ext cx="5425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Snapshots in time → </a:t>
            </a:r>
            <a:r>
              <a:rPr i="1" lang="en"/>
              <a:t>commits</a:t>
            </a:r>
            <a:endParaRPr i="1"/>
          </a:p>
        </p:txBody>
      </p:sp>
      <p:sp>
        <p:nvSpPr>
          <p:cNvPr id="127" name="Google Shape;127;p25"/>
          <p:cNvSpPr txBox="1"/>
          <p:nvPr/>
        </p:nvSpPr>
        <p:spPr>
          <a:xfrm>
            <a:off x="462875" y="2815500"/>
            <a:ext cx="6997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>
                <a:solidFill>
                  <a:schemeClr val="dk1"/>
                </a:solidFill>
              </a:rPr>
              <a:t>Commits</a:t>
            </a:r>
            <a:r>
              <a:rPr lang="en">
                <a:solidFill>
                  <a:schemeClr val="dk1"/>
                </a:solidFill>
              </a:rPr>
              <a:t> can be organized into multiple lines of development → </a:t>
            </a:r>
            <a:r>
              <a:rPr i="1" lang="en">
                <a:solidFill>
                  <a:schemeClr val="dk1"/>
                </a:solidFill>
              </a:rPr>
              <a:t>branches</a:t>
            </a:r>
            <a:endParaRPr i="1"/>
          </a:p>
        </p:txBody>
      </p:sp>
      <p:sp>
        <p:nvSpPr>
          <p:cNvPr id="128" name="Google Shape;128;p25"/>
          <p:cNvSpPr txBox="1"/>
          <p:nvPr/>
        </p:nvSpPr>
        <p:spPr>
          <a:xfrm>
            <a:off x="462875" y="3120300"/>
            <a:ext cx="6997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>
                <a:solidFill>
                  <a:schemeClr val="dk1"/>
                </a:solidFill>
              </a:rPr>
              <a:t>.gitignore</a:t>
            </a:r>
            <a:endParaRPr i="1"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6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6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404725" y="778225"/>
            <a:ext cx="3742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Basic commands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687425" y="1489225"/>
            <a:ext cx="7681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init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clone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add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commit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status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merge → </a:t>
            </a:r>
            <a:r>
              <a:rPr i="1" lang="en">
                <a:solidFill>
                  <a:srgbClr val="FF0000"/>
                </a:solidFill>
              </a:rPr>
              <a:t>conflicts</a:t>
            </a:r>
            <a:endParaRPr i="1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pull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g</a:t>
            </a:r>
            <a:r>
              <a:rPr lang="en"/>
              <a:t>it push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7"/>
          <p:cNvCxnSpPr/>
          <p:nvPr/>
        </p:nvCxnSpPr>
        <p:spPr>
          <a:xfrm flipH="1" rot="10800000">
            <a:off x="1090525" y="4353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27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3300325" y="767050"/>
            <a:ext cx="81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6467725" y="767050"/>
            <a:ext cx="81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1859125" y="12098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Working directory</a:t>
            </a:r>
            <a:endParaRPr sz="1200"/>
          </a:p>
        </p:txBody>
      </p:sp>
      <p:sp>
        <p:nvSpPr>
          <p:cNvPr id="152" name="Google Shape;152;p27"/>
          <p:cNvSpPr/>
          <p:nvPr/>
        </p:nvSpPr>
        <p:spPr>
          <a:xfrm>
            <a:off x="3154525" y="12098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Staging area</a:t>
            </a:r>
            <a:endParaRPr sz="1200"/>
          </a:p>
        </p:txBody>
      </p:sp>
      <p:sp>
        <p:nvSpPr>
          <p:cNvPr id="153" name="Google Shape;153;p27"/>
          <p:cNvSpPr/>
          <p:nvPr/>
        </p:nvSpPr>
        <p:spPr>
          <a:xfrm>
            <a:off x="4449925" y="12098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Local repository</a:t>
            </a:r>
            <a:endParaRPr sz="1200"/>
          </a:p>
        </p:txBody>
      </p:sp>
      <p:sp>
        <p:nvSpPr>
          <p:cNvPr id="154" name="Google Shape;154;p27"/>
          <p:cNvSpPr/>
          <p:nvPr/>
        </p:nvSpPr>
        <p:spPr>
          <a:xfrm>
            <a:off x="6367825" y="12098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Remote</a:t>
            </a:r>
            <a:r>
              <a:rPr lang="en" sz="1200"/>
              <a:t> repository</a:t>
            </a:r>
            <a:endParaRPr sz="1200"/>
          </a:p>
        </p:txBody>
      </p:sp>
      <p:cxnSp>
        <p:nvCxnSpPr>
          <p:cNvPr id="155" name="Google Shape;155;p27"/>
          <p:cNvCxnSpPr>
            <a:stCxn id="151" idx="2"/>
          </p:cNvCxnSpPr>
          <p:nvPr/>
        </p:nvCxnSpPr>
        <p:spPr>
          <a:xfrm flipH="1">
            <a:off x="2298025" y="1622950"/>
            <a:ext cx="39000" cy="29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7"/>
          <p:cNvCxnSpPr/>
          <p:nvPr/>
        </p:nvCxnSpPr>
        <p:spPr>
          <a:xfrm flipH="1">
            <a:off x="3669625" y="1622950"/>
            <a:ext cx="39000" cy="29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7"/>
          <p:cNvCxnSpPr/>
          <p:nvPr/>
        </p:nvCxnSpPr>
        <p:spPr>
          <a:xfrm flipH="1">
            <a:off x="4888825" y="1622950"/>
            <a:ext cx="39000" cy="29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7"/>
          <p:cNvCxnSpPr/>
          <p:nvPr/>
        </p:nvCxnSpPr>
        <p:spPr>
          <a:xfrm flipH="1">
            <a:off x="6870025" y="1622950"/>
            <a:ext cx="39000" cy="29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7"/>
          <p:cNvSpPr/>
          <p:nvPr/>
        </p:nvSpPr>
        <p:spPr>
          <a:xfrm>
            <a:off x="2362825" y="1762150"/>
            <a:ext cx="13458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</a:t>
            </a:r>
            <a:r>
              <a:rPr lang="en" sz="1200"/>
              <a:t>it add</a:t>
            </a:r>
            <a:endParaRPr sz="1200"/>
          </a:p>
        </p:txBody>
      </p:sp>
      <p:sp>
        <p:nvSpPr>
          <p:cNvPr id="160" name="Google Shape;160;p27"/>
          <p:cNvSpPr/>
          <p:nvPr/>
        </p:nvSpPr>
        <p:spPr>
          <a:xfrm>
            <a:off x="3784825" y="2160900"/>
            <a:ext cx="11040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 commit</a:t>
            </a:r>
            <a:endParaRPr sz="1200"/>
          </a:p>
        </p:txBody>
      </p:sp>
      <p:sp>
        <p:nvSpPr>
          <p:cNvPr id="161" name="Google Shape;161;p27"/>
          <p:cNvSpPr/>
          <p:nvPr/>
        </p:nvSpPr>
        <p:spPr>
          <a:xfrm>
            <a:off x="4965025" y="2467650"/>
            <a:ext cx="19050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 push</a:t>
            </a:r>
            <a:endParaRPr sz="1200"/>
          </a:p>
        </p:txBody>
      </p:sp>
      <p:sp>
        <p:nvSpPr>
          <p:cNvPr id="162" name="Google Shape;162;p27"/>
          <p:cNvSpPr/>
          <p:nvPr/>
        </p:nvSpPr>
        <p:spPr>
          <a:xfrm>
            <a:off x="4968475" y="2894650"/>
            <a:ext cx="1860900" cy="36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</a:t>
            </a:r>
            <a:r>
              <a:rPr lang="en" sz="1200"/>
              <a:t>g</a:t>
            </a:r>
            <a:r>
              <a:rPr lang="en" sz="1200"/>
              <a:t>it pull</a:t>
            </a:r>
            <a:endParaRPr sz="1200"/>
          </a:p>
        </p:txBody>
      </p:sp>
      <p:sp>
        <p:nvSpPr>
          <p:cNvPr id="163" name="Google Shape;163;p27"/>
          <p:cNvSpPr/>
          <p:nvPr/>
        </p:nvSpPr>
        <p:spPr>
          <a:xfrm>
            <a:off x="2362825" y="3275650"/>
            <a:ext cx="2485500" cy="36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    git checkout</a:t>
            </a:r>
            <a:endParaRPr sz="1200"/>
          </a:p>
        </p:txBody>
      </p:sp>
      <p:sp>
        <p:nvSpPr>
          <p:cNvPr id="164" name="Google Shape;164;p27"/>
          <p:cNvSpPr/>
          <p:nvPr/>
        </p:nvSpPr>
        <p:spPr>
          <a:xfrm>
            <a:off x="2362825" y="3732850"/>
            <a:ext cx="2485500" cy="36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        git merge</a:t>
            </a:r>
            <a:endParaRPr sz="1200"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8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28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3188" y="1026813"/>
            <a:ext cx="5517625" cy="3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9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9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176125" y="1083025"/>
            <a:ext cx="3742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2555375" y="1794025"/>
            <a:ext cx="558600" cy="7110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5410200" y="1794025"/>
            <a:ext cx="558600" cy="711000"/>
          </a:xfrm>
          <a:prstGeom prst="can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000" y="3013825"/>
            <a:ext cx="558600" cy="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600" y="3318625"/>
            <a:ext cx="558600" cy="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6200" y="2937625"/>
            <a:ext cx="558600" cy="5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9"/>
          <p:cNvCxnSpPr>
            <a:stCxn id="187" idx="0"/>
            <a:endCxn id="185" idx="3"/>
          </p:cNvCxnSpPr>
          <p:nvPr/>
        </p:nvCxnSpPr>
        <p:spPr>
          <a:xfrm flipH="1" rot="10800000">
            <a:off x="2196300" y="2505025"/>
            <a:ext cx="638400" cy="5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9"/>
          <p:cNvCxnSpPr>
            <a:stCxn id="188" idx="0"/>
            <a:endCxn id="185" idx="3"/>
          </p:cNvCxnSpPr>
          <p:nvPr/>
        </p:nvCxnSpPr>
        <p:spPr>
          <a:xfrm flipH="1" rot="10800000">
            <a:off x="2805900" y="2505025"/>
            <a:ext cx="28800" cy="8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9"/>
          <p:cNvCxnSpPr>
            <a:stCxn id="189" idx="0"/>
            <a:endCxn id="185" idx="3"/>
          </p:cNvCxnSpPr>
          <p:nvPr/>
        </p:nvCxnSpPr>
        <p:spPr>
          <a:xfrm rot="10800000">
            <a:off x="2834700" y="2505025"/>
            <a:ext cx="58080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9"/>
          <p:cNvCxnSpPr>
            <a:stCxn id="185" idx="3"/>
            <a:endCxn id="187" idx="0"/>
          </p:cNvCxnSpPr>
          <p:nvPr/>
        </p:nvCxnSpPr>
        <p:spPr>
          <a:xfrm flipH="1">
            <a:off x="2196275" y="2505025"/>
            <a:ext cx="638400" cy="5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9"/>
          <p:cNvCxnSpPr>
            <a:stCxn id="185" idx="3"/>
            <a:endCxn id="188" idx="0"/>
          </p:cNvCxnSpPr>
          <p:nvPr/>
        </p:nvCxnSpPr>
        <p:spPr>
          <a:xfrm flipH="1">
            <a:off x="2805875" y="2505025"/>
            <a:ext cx="28800" cy="8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9"/>
          <p:cNvCxnSpPr>
            <a:stCxn id="185" idx="3"/>
            <a:endCxn id="189" idx="0"/>
          </p:cNvCxnSpPr>
          <p:nvPr/>
        </p:nvCxnSpPr>
        <p:spPr>
          <a:xfrm>
            <a:off x="2834675" y="2505025"/>
            <a:ext cx="580800" cy="4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9"/>
          <p:cNvSpPr txBox="1"/>
          <p:nvPr/>
        </p:nvSpPr>
        <p:spPr>
          <a:xfrm>
            <a:off x="1913725" y="3496225"/>
            <a:ext cx="55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Working copy</a:t>
            </a:r>
            <a:endParaRPr sz="800"/>
          </a:p>
        </p:txBody>
      </p:sp>
      <p:sp>
        <p:nvSpPr>
          <p:cNvPr id="197" name="Google Shape;197;p29"/>
          <p:cNvSpPr txBox="1"/>
          <p:nvPr/>
        </p:nvSpPr>
        <p:spPr>
          <a:xfrm>
            <a:off x="2523325" y="3801025"/>
            <a:ext cx="55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Working copy</a:t>
            </a:r>
            <a:endParaRPr sz="800"/>
          </a:p>
        </p:txBody>
      </p:sp>
      <p:sp>
        <p:nvSpPr>
          <p:cNvPr id="198" name="Google Shape;198;p29"/>
          <p:cNvSpPr txBox="1"/>
          <p:nvPr/>
        </p:nvSpPr>
        <p:spPr>
          <a:xfrm>
            <a:off x="3132925" y="3420025"/>
            <a:ext cx="558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Working copy</a:t>
            </a:r>
            <a:endParaRPr sz="800"/>
          </a:p>
        </p:txBody>
      </p:sp>
      <p:sp>
        <p:nvSpPr>
          <p:cNvPr id="199" name="Google Shape;199;p29"/>
          <p:cNvSpPr/>
          <p:nvPr/>
        </p:nvSpPr>
        <p:spPr>
          <a:xfrm>
            <a:off x="4876800" y="2937025"/>
            <a:ext cx="558600" cy="711000"/>
          </a:xfrm>
          <a:prstGeom prst="can">
            <a:avLst>
              <a:gd fmla="val 25000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6019800" y="2937025"/>
            <a:ext cx="558600" cy="711000"/>
          </a:xfrm>
          <a:prstGeom prst="can">
            <a:avLst>
              <a:gd fmla="val 25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cxnSp>
        <p:nvCxnSpPr>
          <p:cNvPr id="201" name="Google Shape;201;p29"/>
          <p:cNvCxnSpPr>
            <a:stCxn id="199" idx="1"/>
            <a:endCxn id="186" idx="3"/>
          </p:cNvCxnSpPr>
          <p:nvPr/>
        </p:nvCxnSpPr>
        <p:spPr>
          <a:xfrm flipH="1" rot="10800000">
            <a:off x="5156100" y="2505025"/>
            <a:ext cx="5334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9"/>
          <p:cNvCxnSpPr>
            <a:stCxn id="200" idx="1"/>
            <a:endCxn id="186" idx="3"/>
          </p:cNvCxnSpPr>
          <p:nvPr/>
        </p:nvCxnSpPr>
        <p:spPr>
          <a:xfrm rot="10800000">
            <a:off x="5689500" y="2505025"/>
            <a:ext cx="6096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9"/>
          <p:cNvCxnSpPr>
            <a:stCxn id="199" idx="4"/>
            <a:endCxn id="200" idx="2"/>
          </p:cNvCxnSpPr>
          <p:nvPr/>
        </p:nvCxnSpPr>
        <p:spPr>
          <a:xfrm>
            <a:off x="5435400" y="3292525"/>
            <a:ext cx="5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9"/>
          <p:cNvCxnSpPr>
            <a:stCxn id="200" idx="2"/>
            <a:endCxn id="199" idx="4"/>
          </p:cNvCxnSpPr>
          <p:nvPr/>
        </p:nvCxnSpPr>
        <p:spPr>
          <a:xfrm rot="10800000">
            <a:off x="5435400" y="3292525"/>
            <a:ext cx="5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9"/>
          <p:cNvCxnSpPr>
            <a:stCxn id="186" idx="3"/>
            <a:endCxn id="199" idx="1"/>
          </p:cNvCxnSpPr>
          <p:nvPr/>
        </p:nvCxnSpPr>
        <p:spPr>
          <a:xfrm flipH="1">
            <a:off x="5156100" y="2505025"/>
            <a:ext cx="5334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9"/>
          <p:cNvCxnSpPr>
            <a:stCxn id="186" idx="3"/>
            <a:endCxn id="200" idx="1"/>
          </p:cNvCxnSpPr>
          <p:nvPr/>
        </p:nvCxnSpPr>
        <p:spPr>
          <a:xfrm>
            <a:off x="5689500" y="2505025"/>
            <a:ext cx="60960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9"/>
          <p:cNvSpPr txBox="1"/>
          <p:nvPr/>
        </p:nvSpPr>
        <p:spPr>
          <a:xfrm>
            <a:off x="2322125" y="1259738"/>
            <a:ext cx="9963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Centralized repo</a:t>
            </a:r>
            <a:endParaRPr sz="1000"/>
          </a:p>
        </p:txBody>
      </p:sp>
      <p:sp>
        <p:nvSpPr>
          <p:cNvPr id="208" name="Google Shape;208;p29"/>
          <p:cNvSpPr txBox="1"/>
          <p:nvPr/>
        </p:nvSpPr>
        <p:spPr>
          <a:xfrm>
            <a:off x="5191350" y="1210375"/>
            <a:ext cx="9963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Repo to repo collaboration</a:t>
            </a:r>
            <a:endParaRPr sz="1000"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30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30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2625" y="809625"/>
            <a:ext cx="54483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1"/>
          <p:cNvCxnSpPr/>
          <p:nvPr/>
        </p:nvCxnSpPr>
        <p:spPr>
          <a:xfrm flipH="1" rot="10800000">
            <a:off x="176125" y="587750"/>
            <a:ext cx="8781300" cy="6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" name="Google Shape;226;p31"/>
          <p:cNvSpPr txBox="1"/>
          <p:nvPr/>
        </p:nvSpPr>
        <p:spPr>
          <a:xfrm>
            <a:off x="87250" y="37825"/>
            <a:ext cx="5625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Java Bootcamp 2018 - Class 2: Git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777" y="4717088"/>
            <a:ext cx="1178650" cy="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404725" y="778225"/>
            <a:ext cx="3855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Forking a repository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535025" y="1489225"/>
            <a:ext cx="355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i="1" lang="en"/>
              <a:t>c</a:t>
            </a:r>
            <a:r>
              <a:rPr i="1" lang="en"/>
              <a:t>lone</a:t>
            </a:r>
            <a:r>
              <a:rPr lang="en"/>
              <a:t> in github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/>
        </p:nvSpPr>
        <p:spPr>
          <a:xfrm>
            <a:off x="2233525" y="1833850"/>
            <a:ext cx="81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</a:t>
            </a:r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4715125" y="1833850"/>
            <a:ext cx="81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</a:t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2011525" y="22766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Local repository</a:t>
            </a:r>
            <a:endParaRPr sz="1200"/>
          </a:p>
        </p:txBody>
      </p:sp>
      <p:sp>
        <p:nvSpPr>
          <p:cNvPr id="233" name="Google Shape;233;p31"/>
          <p:cNvSpPr/>
          <p:nvPr/>
        </p:nvSpPr>
        <p:spPr>
          <a:xfrm>
            <a:off x="3929425" y="22766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Origin</a:t>
            </a:r>
            <a:endParaRPr sz="1200"/>
          </a:p>
        </p:txBody>
      </p:sp>
      <p:cxnSp>
        <p:nvCxnSpPr>
          <p:cNvPr id="234" name="Google Shape;234;p31"/>
          <p:cNvCxnSpPr/>
          <p:nvPr/>
        </p:nvCxnSpPr>
        <p:spPr>
          <a:xfrm>
            <a:off x="2489425" y="2689750"/>
            <a:ext cx="5400" cy="20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1"/>
          <p:cNvCxnSpPr/>
          <p:nvPr/>
        </p:nvCxnSpPr>
        <p:spPr>
          <a:xfrm flipH="1">
            <a:off x="4463125" y="2689750"/>
            <a:ext cx="7500" cy="20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1"/>
          <p:cNvSpPr/>
          <p:nvPr/>
        </p:nvSpPr>
        <p:spPr>
          <a:xfrm>
            <a:off x="2526625" y="2848650"/>
            <a:ext cx="1905000" cy="36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git push origin</a:t>
            </a:r>
            <a:endParaRPr sz="1200"/>
          </a:p>
        </p:txBody>
      </p:sp>
      <p:sp>
        <p:nvSpPr>
          <p:cNvPr id="237" name="Google Shape;237;p31"/>
          <p:cNvSpPr/>
          <p:nvPr/>
        </p:nvSpPr>
        <p:spPr>
          <a:xfrm>
            <a:off x="2530075" y="3275650"/>
            <a:ext cx="1860900" cy="36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git pull origin</a:t>
            </a:r>
            <a:endParaRPr sz="1200"/>
          </a:p>
        </p:txBody>
      </p:sp>
      <p:sp>
        <p:nvSpPr>
          <p:cNvPr id="238" name="Google Shape;238;p31"/>
          <p:cNvSpPr/>
          <p:nvPr/>
        </p:nvSpPr>
        <p:spPr>
          <a:xfrm>
            <a:off x="5377225" y="2276650"/>
            <a:ext cx="955800" cy="413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Upstream</a:t>
            </a:r>
            <a:endParaRPr sz="1200"/>
          </a:p>
        </p:txBody>
      </p:sp>
      <p:cxnSp>
        <p:nvCxnSpPr>
          <p:cNvPr id="239" name="Google Shape;239;p31"/>
          <p:cNvCxnSpPr/>
          <p:nvPr/>
        </p:nvCxnSpPr>
        <p:spPr>
          <a:xfrm flipH="1">
            <a:off x="5910925" y="2689750"/>
            <a:ext cx="7500" cy="20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1"/>
          <p:cNvSpPr/>
          <p:nvPr/>
        </p:nvSpPr>
        <p:spPr>
          <a:xfrm>
            <a:off x="2530075" y="3732850"/>
            <a:ext cx="3342600" cy="364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			git fetch upstream</a:t>
            </a:r>
            <a:endParaRPr sz="1200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050" y="37825"/>
            <a:ext cx="945775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